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87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9" r:id="rId64"/>
    <p:sldId id="320" r:id="rId65"/>
    <p:sldId id="317" r:id="rId66"/>
    <p:sldId id="318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4" r:id="rId80"/>
    <p:sldId id="335" r:id="rId81"/>
    <p:sldId id="336" r:id="rId82"/>
    <p:sldId id="333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7" r:id="rId113"/>
    <p:sldId id="368" r:id="rId114"/>
    <p:sldId id="369" r:id="rId115"/>
    <p:sldId id="370" r:id="rId116"/>
    <p:sldId id="366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5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49E5AB7D-A2D4-4935-88FC-04C9B29EC0CE}" type="datetimeFigureOut">
              <a:rPr/>
              <a:pPr>
                <a:defRPr/>
              </a:pPr>
              <a:t>2/24/2012</a:t>
            </a:fld>
            <a:endParaRPr/>
          </a:p>
        </p:txBody>
      </p:sp>
      <p:sp>
        <p:nvSpPr>
          <p:cNvPr id="7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1558CE3-C8E8-4B02-BA14-0D192981316E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6249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10356-1A1B-403D-8887-D3DC16B93DA9}" type="datetimeFigureOut">
              <a:rPr lang="en-US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97EC4-FC3D-4C7D-975D-CD6721F5DE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82344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A8E67FD-97D0-4D51-BE59-77053CA57CE0}" type="datetimeFigureOut">
              <a:rPr lang="en-US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E266720E-7614-496C-AAEB-528D12D93D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02495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2FF44-6872-436F-B2DB-79D1BA237681}" type="datetimeFigureOut">
              <a:rPr lang="en-US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1BE3E-0B39-49CD-9655-EB87EC1FD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22381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0C4011AD-3992-4030-9865-5DE4D2F254ED}" type="datetimeFigureOut">
              <a:rPr lang="en-US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DE77453-1F6B-4007-9C33-628BAAE23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146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B6085-0AA7-447B-8FD5-71035641010F}" type="datetimeFigureOut">
              <a:rPr lang="en-US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E257E-9F31-4845-B89B-9ACDB5CC53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911726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F0EEE-D9AB-43EA-B736-5E62CAC09BF2}" type="datetimeFigureOut">
              <a:rPr lang="en-US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6206A-3460-4A94-BB57-F7F6FCCE2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89828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5CDD0-A6FE-48FE-844C-0B1493B4BBA9}" type="datetimeFigureOut">
              <a:rPr lang="en-US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BB663-B4E1-4689-B344-0EF6013BB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06248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E80F5-F39F-4833-B46C-EF30D2BA8206}" type="datetimeFigureOut">
              <a:rPr lang="en-US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D5557-CDE2-4DC5-94FE-A0AA1F06F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15765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9634D-C65B-4E9B-81B8-79EF6179AD08}" type="datetimeFigureOut">
              <a:rPr lang="en-US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B835E-1FEB-4CAE-AD28-C129C0A71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34373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8E664BE-795B-4B1E-9BA1-C74511EE170D}" type="datetimeFigureOut">
              <a:rPr lang="en-US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05C337E-75BA-40FF-8DB6-F3C3DBFFD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2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E835F8C2-F670-48A3-8CB8-76F34A3AC01E}" type="datetimeFigureOut">
              <a:rPr lang="en-US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E90A6BD3-FD7A-42A4-8E74-6B3592E63A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06" r:id="rId2"/>
    <p:sldLayoutId id="2147483714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5" r:id="rId9"/>
    <p:sldLayoutId id="2147483712" r:id="rId10"/>
    <p:sldLayoutId id="2147483716" r:id="rId11"/>
  </p:sldLayoutIdLst>
  <p:transition spd="slow"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5"/>
          <p:cNvSpPr>
            <a:spLocks noChangeArrowheads="1" noChangeShapeType="1" noTextEdit="1"/>
          </p:cNvSpPr>
          <p:nvPr/>
        </p:nvSpPr>
        <p:spPr bwMode="auto">
          <a:xfrm>
            <a:off x="3048000" y="1066800"/>
            <a:ext cx="6096000" cy="43434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Круглый стол </a:t>
            </a:r>
          </a:p>
          <a:p>
            <a:pPr algn="ctr"/>
            <a:r>
              <a:rPr lang="ru-RU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на тему : </a:t>
            </a:r>
          </a:p>
          <a:p>
            <a:pPr algn="ctr"/>
            <a:r>
              <a:rPr lang="ru-RU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"Религиозный экстремизм </a:t>
            </a:r>
          </a:p>
          <a:p>
            <a:pPr algn="ctr"/>
            <a:r>
              <a:rPr lang="ru-RU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и международный </a:t>
            </a:r>
          </a:p>
          <a:p>
            <a:pPr algn="ctr"/>
            <a:r>
              <a:rPr lang="ru-RU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терроризм"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52400"/>
            <a:ext cx="7239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Основные идеи книги</a:t>
            </a:r>
            <a:endParaRPr lang="ru-RU" dirty="0"/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>
          <a:xfrm>
            <a:off x="457200" y="1371600"/>
            <a:ext cx="7696200" cy="5029200"/>
          </a:xfrm>
        </p:spPr>
        <p:txBody>
          <a:bodyPr/>
          <a:lstStyle/>
          <a:p>
            <a:pPr eaLnBrk="1" hangingPunct="1"/>
            <a:r>
              <a:rPr lang="ru-RU" sz="2200" smtClean="0"/>
              <a:t>Западная цивилизация возникла в 8-9 веках нашей эры. Она достигла своего зенита в начале 20 века. Западная цивилизация оказала решающее влияние на все остальные цивилизации.</a:t>
            </a:r>
          </a:p>
          <a:p>
            <a:pPr eaLnBrk="1" hangingPunct="1"/>
            <a:r>
              <a:rPr lang="ru-RU" sz="2200" smtClean="0"/>
              <a:t>Восприятие западного влияния (вестернизация) и технологический прогресс (модернизация) могут происходить раздельно или совпадать (частично или полностью).</a:t>
            </a:r>
          </a:p>
          <a:p>
            <a:pPr eaLnBrk="1" hangingPunct="1"/>
            <a:r>
              <a:rPr lang="ru-RU" sz="2200" smtClean="0"/>
              <a:t>Религиозный фанатизм часто является реакцией обывателя на модернизацию, вестернизацию или же на сочетание того и другого.</a:t>
            </a:r>
          </a:p>
          <a:p>
            <a:pPr eaLnBrk="1" hangingPunct="1">
              <a:buFont typeface="Wingdings 2" pitchFamily="18" charset="2"/>
              <a:buNone/>
            </a:pPr>
            <a:endParaRPr lang="ru-RU" smtClean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075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7524" name="Picture 2" descr="D:\Документы Гилан\КЭУ\2011-2012\ФЛЕШКА\27.10.2011\7Харизматическая религия»\Слайд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0854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8548" name="Picture 2" descr="D:\Документы Гилан\КЭУ\2011-2012\ФЛЕШКА\27.10.2011\7Харизматическая религия»\Слайд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0957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9572" name="Picture 2" descr="D:\Документы Гилан\КЭУ\2011-2012\ФЛЕШКА\27.10.2011\7Харизматическая религия»\Слайд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1059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10596" name="Picture 2" descr="D:\Документы Гилан\КЭУ\2011-2012\ФЛЕШКА\27.10.2011\7Харизматическая религия»\Слайд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1161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11620" name="Picture 2" descr="D:\Документы Гилан\КЭУ\2011-2012\ФЛЕШКА\27.10.2011\7Харизматическая религия»\Слайд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126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12644" name="Picture 2" descr="D:\Документы Гилан\КЭУ\2011-2012\ФЛЕШКА\27.10.2011\7Харизматическая религия»\Слайд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1366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13668" name="Picture 2" descr="D:\Документы Гилан\КЭУ\2011-2012\ФЛЕШКА\27.10.2011\7Харизматическая религия»\Слайд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1469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14692" name="Picture 2" descr="D:\Документы Гилан\КЭУ\2011-2012\ФЛЕШКА\27.10.2011\7Харизматическая религия»\Слайд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1571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15716" name="Picture 2" descr="D:\Документы Гилан\КЭУ\2011-2012\ФЛЕШКА\27.10.2011\7Харизматическая религия»\Слайд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1673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16740" name="Picture 2" descr="D:\Документы Гилан\КЭУ\2011-2012\ФЛЕШКА\27.10.2011\7Харизматическая религия»\Слайд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Основные идеи книги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752600"/>
            <a:ext cx="7239000" cy="4846638"/>
          </a:xfrm>
        </p:spPr>
        <p:txBody>
          <a:bodyPr>
            <a:normAutofit fontScale="77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sz="2800" dirty="0" smtClean="0"/>
              <a:t>Некоторые цивилизации (западная, индуистская, </a:t>
            </a:r>
            <a:r>
              <a:rPr lang="ru-RU" sz="2800" dirty="0" err="1" smtClean="0"/>
              <a:t>синская</a:t>
            </a:r>
            <a:r>
              <a:rPr lang="ru-RU" sz="2800" dirty="0" smtClean="0"/>
              <a:t>, православная, японская и буддистская) имеют свои «стержневые», то есть главные, страны, а другие цивилизации (исламская, латиноамериканская и африканская) не имеют стержневых стран. Цивилизации, имеющие главные страны обычно более стабильны.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sz="2800" dirty="0" smtClean="0"/>
              <a:t>В процессе глобальных перемен, международные организации, возникшие после Второй мировой войны (ООН и т. д.) должны будут постепенно изменяться в сторону более справедливого учёта интересов всех стран. Например, в Совете Безопасности ООН должна быть представлена каждая цивилизация.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1776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17764" name="Picture 2" descr="D:\Документы Гилан\КЭУ\2011-2012\ФЛЕШКА\27.10.2011\7Харизматическая религия»\Слайд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1878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18788" name="Picture 2" descr="D:\Документы Гилан\КЭУ\2011-2012\ФЛЕШКА\27.10.2011\7Харизматическая религия»\Слайд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1981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19812" name="Picture 2" descr="D:\Документы Гилан\КЭУ\2011-2012\ФЛЕШКА\27.10.2011\8Аль каида-Оспанова\Слайд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2083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20836" name="Picture 2" descr="D:\Документы Гилан\КЭУ\2011-2012\ФЛЕШКА\27.10.2011\8Аль каида-Оспанова\Слайд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2185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21860" name="Picture 2" descr="D:\Документы Гилан\КЭУ\2011-2012\ФЛЕШКА\27.10.2011\8Аль каида-Оспанова\Слайд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2288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22884" name="Picture 2" descr="D:\Документы Гилан\КЭУ\2011-2012\ФЛЕШКА\27.10.2011\8Аль каида-Оспанова\Слайд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2390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23908" name="Picture 2" descr="D:\Документы Гилан\КЭУ\2011-2012\ФЛЕШКА\27.10.2011\8Аль каида-Оспанова\Слайд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2493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24932" name="Picture 2" descr="D:\Документы Гилан\КЭУ\2011-2012\ФЛЕШКА\27.10.2011\8Аль каида-Оспанова\Слайд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2595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25956" name="Picture 2" descr="D:\Документы Гилан\КЭУ\2011-2012\ФЛЕШКА\27.10.2011\8Аль каида-Оспанова\Слайд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2697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26980" name="Picture 2" descr="D:\Документы Гилан\КЭУ\2011-2012\ФЛЕШКА\27.10.2011\8Аль каида-Оспанова\Слайд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8200" y="228600"/>
            <a:ext cx="35052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Природа цивилизаций</a:t>
            </a:r>
            <a:endParaRPr lang="ru-RU" dirty="0"/>
          </a:p>
        </p:txBody>
      </p:sp>
      <p:pic>
        <p:nvPicPr>
          <p:cNvPr id="17411" name="Picture 2" descr="C:\Documents and Settings\Администратор\Мои документы\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Прямоугольник 4"/>
          <p:cNvSpPr>
            <a:spLocks noChangeArrowheads="1"/>
          </p:cNvSpPr>
          <p:nvPr/>
        </p:nvSpPr>
        <p:spPr bwMode="auto">
          <a:xfrm>
            <a:off x="4572000" y="1524000"/>
            <a:ext cx="35814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>
                <a:latin typeface="Trebuchet MS" pitchFamily="34" charset="0"/>
              </a:rPr>
              <a:t>Цивилизация - культурная общность наивысшего ранга, самый широкий уровень культурной идентичности людей.</a:t>
            </a:r>
          </a:p>
          <a:p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общие черты:</a:t>
            </a:r>
          </a:p>
          <a:p>
            <a:r>
              <a:rPr lang="ru-RU">
                <a:latin typeface="Trebuchet MS" pitchFamily="34" charset="0"/>
              </a:rPr>
              <a:t>язык, история, религия, обычаи, - а также субъективная самоидентификацией людей. </a:t>
            </a:r>
          </a:p>
          <a:p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Цивилизация- это самый широкий уровень общности, с которой себя соотносит человек.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280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28004" name="Picture 2" descr="D:\Документы Гилан\КЭУ\2011-2012\ФЛЕШКА\27.10.2011\8Аль каида-Оспанова\Слайд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2902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29028" name="Picture 2" descr="D:\Документы Гилан\КЭУ\2011-2012\ФЛЕШКА\27.10.2011\8Аль каида-Оспанова\Слайд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3005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0052" name="Picture 2" descr="D:\Документы Гилан\КЭУ\2011-2012\ФЛЕШКА\27.10.2011\8Аль каида-Оспанова\Слайд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31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1076" name="Picture 2" descr="D:\Документы Гилан\КЭУ\2011-2012\ФЛЕШКА\27.10.2011\8Аль каида-Оспанова\Слайд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320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2100" name="Picture 2" descr="D:\Документы Гилан\КЭУ\2011-2012\ФЛЕШКА\27.10.2011\8Аль каида-Оспанова\Слайд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331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3124" name="Picture 2" descr="D:\Документы Гилан\КЭУ\2011-2012\ФЛЕШКА\27.10.2011\8Аль каида-Оспанова\Слайд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3414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4148" name="Picture 2" descr="D:\Документы Гилан\КЭУ\2011-2012\ФЛЕШКА\27.10.2011\8Аль каида-Оспанова\Слайд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3517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5172" name="Picture 2" descr="D:\Документы Гилан\КЭУ\2011-2012\ФЛЕШКА\27.10.2011\8Аль каида-Оспанова\Слайд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3619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6196" name="Picture 2" descr="D:\Документы Гилан\КЭУ\2011-2012\ФЛЕШКА\27.10.2011\8Аль каида-Оспанова\Слайд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3721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7220" name="Picture 2" descr="D:\Документы Гилан\КЭУ\2011-2012\ФЛЕШКА\27.10.2011\8Аль каида-Оспанова\Слайд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0"/>
            <a:ext cx="7239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Столкновение цивилизаций</a:t>
            </a:r>
            <a:endParaRPr lang="ru-RU" dirty="0"/>
          </a:p>
        </p:txBody>
      </p:sp>
      <p:pic>
        <p:nvPicPr>
          <p:cNvPr id="18435" name="Picture 2" descr="C:\Documents and Settings\Администратор\Мои документы\hantingt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800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4876800" y="1371600"/>
            <a:ext cx="3200400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ru-RU">
                <a:latin typeface="Trebuchet MS" pitchFamily="34" charset="0"/>
              </a:rPr>
              <a:t>Идентичность на уровне цивилизаций</a:t>
            </a:r>
          </a:p>
          <a:p>
            <a:pPr eaLnBrk="1" hangingPunct="1">
              <a:buFont typeface="Arial" charset="0"/>
              <a:buChar char="•"/>
            </a:pPr>
            <a:r>
              <a:rPr lang="ru-RU">
                <a:latin typeface="Trebuchet MS" pitchFamily="34" charset="0"/>
              </a:rPr>
              <a:t>Мир становится более «тесным»</a:t>
            </a:r>
          </a:p>
          <a:p>
            <a:pPr eaLnBrk="1" hangingPunct="1">
              <a:buFont typeface="Arial" charset="0"/>
              <a:buChar char="•"/>
            </a:pPr>
            <a:r>
              <a:rPr lang="ru-RU">
                <a:latin typeface="Trebuchet MS" pitchFamily="34" charset="0"/>
              </a:rPr>
              <a:t>процессы экономической модернизации и социальных изменений </a:t>
            </a:r>
          </a:p>
          <a:p>
            <a:pPr eaLnBrk="1" hangingPunct="1">
              <a:buFont typeface="Arial" charset="0"/>
              <a:buChar char="•"/>
            </a:pPr>
            <a:r>
              <a:rPr lang="ru-RU">
                <a:latin typeface="Trebuchet MS" pitchFamily="34" charset="0"/>
              </a:rPr>
              <a:t>рост цивилизационного самосознания </a:t>
            </a:r>
          </a:p>
          <a:p>
            <a:pPr eaLnBrk="1" hangingPunct="1">
              <a:buFont typeface="Arial" charset="0"/>
              <a:buChar char="•"/>
            </a:pPr>
            <a:r>
              <a:rPr lang="ru-RU">
                <a:latin typeface="Trebuchet MS" pitchFamily="34" charset="0"/>
              </a:rPr>
              <a:t>культурные особенности и различия</a:t>
            </a:r>
          </a:p>
          <a:p>
            <a:pPr eaLnBrk="1" hangingPunct="1">
              <a:buFont typeface="Arial" charset="0"/>
              <a:buChar char="•"/>
            </a:pPr>
            <a:r>
              <a:rPr lang="ru-RU">
                <a:latin typeface="Trebuchet MS" pitchFamily="34" charset="0"/>
              </a:rPr>
              <a:t>Усиливается экономический регионализм</a:t>
            </a:r>
          </a:p>
          <a:p>
            <a:pPr eaLnBrk="1" hangingPunct="1">
              <a:buFont typeface="Arial" charset="0"/>
              <a:buChar char="•"/>
            </a:pPr>
            <a:endParaRPr lang="ru-RU">
              <a:latin typeface="Trebuchet MS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ru-RU">
                <a:latin typeface="Trebuchet MS" pitchFamily="34" charset="0"/>
              </a:rPr>
              <a:t>конфликт цивилизаций разворачивается на двух уровнях: микро – и макроуровнях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382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8244" name="Picture 2" descr="D:\Документы Гилан\КЭУ\2011-2012\ФЛЕШКА\27.10.2011\8Аль каида-Оспанова\Слайд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3926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9268" name="Picture 2" descr="D:\Документы Гилан\КЭУ\2011-2012\ФЛЕШКА\27.10.2011\8Аль каида-Оспанова\Слайд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4029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0292" name="Picture 2" descr="D:\Документы Гилан\КЭУ\2011-2012\ФЛЕШКА\27.10.2011\8Аль каида-Оспанова\Слайд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7239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вывод</a:t>
            </a:r>
            <a:endParaRPr lang="ru-RU" dirty="0"/>
          </a:p>
        </p:txBody>
      </p:sp>
      <p:pic>
        <p:nvPicPr>
          <p:cNvPr id="19459" name="Picture 3" descr="C:\Documents and Settings\Администратор\Мои документы\123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2209800"/>
            <a:ext cx="4648200" cy="4648200"/>
          </a:xfrm>
        </p:spPr>
      </p:pic>
      <p:sp>
        <p:nvSpPr>
          <p:cNvPr id="19460" name="Rectangle 1"/>
          <p:cNvSpPr>
            <a:spLocks noChangeArrowheads="1"/>
          </p:cNvSpPr>
          <p:nvPr/>
        </p:nvSpPr>
        <p:spPr bwMode="auto">
          <a:xfrm>
            <a:off x="228600" y="990600"/>
            <a:ext cx="41910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>
                <a:cs typeface="Times New Roman" pitchFamily="18" charset="0"/>
              </a:rPr>
              <a:t>1) противоречия между цивилизациями важны и реальны; </a:t>
            </a:r>
            <a:endParaRPr lang="ru-RU"/>
          </a:p>
          <a:p>
            <a:pPr eaLnBrk="0" hangingPunct="0"/>
            <a:r>
              <a:rPr lang="ru-RU">
                <a:cs typeface="Times New Roman" pitchFamily="18" charset="0"/>
              </a:rPr>
              <a:t>2) цивилизационное самосознание возрастает; </a:t>
            </a:r>
            <a:endParaRPr lang="ru-RU"/>
          </a:p>
          <a:p>
            <a:pPr eaLnBrk="0" hangingPunct="0"/>
            <a:r>
              <a:rPr lang="ru-RU">
                <a:cs typeface="Times New Roman" pitchFamily="18" charset="0"/>
              </a:rPr>
              <a:t>3) конфликт между цивилизациями придет на смену идеологическим и другим формам конфликтов </a:t>
            </a:r>
            <a:endParaRPr lang="ru-RU"/>
          </a:p>
          <a:p>
            <a:pPr eaLnBrk="0" hangingPunct="0"/>
            <a:r>
              <a:rPr lang="ru-RU">
                <a:cs typeface="Times New Roman" pitchFamily="18" charset="0"/>
              </a:rPr>
              <a:t>4) международные отношения, исторически являвшиеся игрой в рамках западной цивилизации, будут все больше превращаться в игру, где незападные цивилизации станут выступать не как пассивные объекты, а как активные действующие лица; </a:t>
            </a:r>
            <a:endParaRPr lang="ru-RU"/>
          </a:p>
          <a:p>
            <a:pPr eaLnBrk="0" hangingPunct="0"/>
            <a:r>
              <a:rPr lang="ru-RU">
                <a:cs typeface="Times New Roman" pitchFamily="18" charset="0"/>
              </a:rPr>
              <a:t>5) эффективные международные институты в области политики, экономики и безопасности будут складываться скорее внутри цивилизаций, чем между ними; </a:t>
            </a:r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0"/>
            <a:ext cx="7239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ВЫВОД</a:t>
            </a:r>
            <a:endParaRPr lang="ru-RU" dirty="0"/>
          </a:p>
        </p:txBody>
      </p:sp>
      <p:sp>
        <p:nvSpPr>
          <p:cNvPr id="20483" name="Прямоугольник 3"/>
          <p:cNvSpPr>
            <a:spLocks noChangeArrowheads="1"/>
          </p:cNvSpPr>
          <p:nvPr/>
        </p:nvSpPr>
        <p:spPr bwMode="auto">
          <a:xfrm>
            <a:off x="304800" y="1676400"/>
            <a:ext cx="762000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ru-RU">
                <a:cs typeface="Times New Roman" pitchFamily="18" charset="0"/>
              </a:rPr>
              <a:t>6) конфликты между группами, относящимися к разным цивилизациям, будут более частыми, затяжными и кровопролитными, чем конфликты внутри одной цивилизации; </a:t>
            </a:r>
            <a:endParaRPr lang="ru-RU"/>
          </a:p>
          <a:p>
            <a:pPr eaLnBrk="0" hangingPunct="0"/>
            <a:r>
              <a:rPr lang="ru-RU">
                <a:cs typeface="Times New Roman" pitchFamily="18" charset="0"/>
              </a:rPr>
              <a:t>7) вооруженные конфликты между группами, принадлежащими к разным цивилизациям, станут наиболее вероятным и опасным источником напряженности, потенциальным источником мировых войн; </a:t>
            </a:r>
            <a:endParaRPr lang="ru-RU"/>
          </a:p>
          <a:p>
            <a:pPr eaLnBrk="0" hangingPunct="0"/>
            <a:r>
              <a:rPr lang="ru-RU">
                <a:cs typeface="Times New Roman" pitchFamily="18" charset="0"/>
              </a:rPr>
              <a:t>8) главными осями международной политики станут отношения между Западом и остальным миром; </a:t>
            </a:r>
            <a:endParaRPr lang="ru-RU"/>
          </a:p>
          <a:p>
            <a:pPr eaLnBrk="0" hangingPunct="0"/>
            <a:r>
              <a:rPr lang="ru-RU">
                <a:cs typeface="Times New Roman" pitchFamily="18" charset="0"/>
              </a:rPr>
              <a:t>9) политические элиты некоторых расколотых незападных стран постараются включить их в число западных, но в большинстве случаев им придется столкнуться с серьезными препятствиями; </a:t>
            </a:r>
            <a:endParaRPr lang="ru-RU"/>
          </a:p>
          <a:p>
            <a:pPr eaLnBrk="0" hangingPunct="0"/>
            <a:r>
              <a:rPr lang="ru-RU">
                <a:cs typeface="Times New Roman" pitchFamily="18" charset="0"/>
              </a:rPr>
              <a:t>10) в ближайшем будущем основным очагом конфликтов будут взаимоотношения между Западом и рядом исламско-конфуцианских стран. </a:t>
            </a:r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Картинки\учебные\Омар Хайям\SmaylBravo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124200"/>
            <a:ext cx="32162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33600" y="762000"/>
            <a:ext cx="4822154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Спасибо </a:t>
            </a:r>
            <a:br>
              <a:rPr lang="ru-RU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</a:br>
            <a:r>
              <a:rPr lang="ru-RU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за внимание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2" name="Picture 2" descr="D:\Документы Гилан\КЭУ\2011-2012\ФЛЕШКА\27.10.2011\1Межэтническое согласие Приймак\Слайд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3556" name="Picture 2" descr="D:\Документы Гилан\КЭУ\2011-2012\ФЛЕШКА\27.10.2011\1Межэтническое согласие Приймак\Слайд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4580" name="Picture 2" descr="D:\Документы Гилан\КЭУ\2011-2012\ФЛЕШКА\27.10.2011\1Межэтническое согласие Приймак\Слайд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Концепция </a:t>
            </a:r>
            <a:r>
              <a:rPr lang="ru-RU" dirty="0" err="1" smtClean="0"/>
              <a:t>Хантингтона</a:t>
            </a:r>
            <a:r>
              <a:rPr lang="ru-RU" dirty="0" smtClean="0"/>
              <a:t> «столкновение цивилизаций"</a:t>
            </a:r>
            <a:endParaRPr lang="ru-RU" dirty="0"/>
          </a:p>
        </p:txBody>
      </p:sp>
      <p:sp>
        <p:nvSpPr>
          <p:cNvPr id="717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67000" y="4343400"/>
            <a:ext cx="6248400" cy="1101725"/>
          </a:xfrm>
        </p:spPr>
        <p:txBody>
          <a:bodyPr/>
          <a:lstStyle/>
          <a:p>
            <a:pPr eaLnBrk="1" hangingPunct="1"/>
            <a:r>
              <a:rPr lang="ru-RU" sz="3600" smtClean="0"/>
              <a:t>Сарсембекова Гилан МО-22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5604" name="Picture 2" descr="D:\Документы Гилан\КЭУ\2011-2012\ФЛЕШКА\27.10.2011\1Межэтническое согласие Приймак\Слайд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662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6628" name="Picture 2" descr="D:\Документы Гилан\КЭУ\2011-2012\ФЛЕШКА\27.10.2011\1Межэтническое согласие Приймак\Слайд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7652" name="Picture 2" descr="D:\Документы Гилан\КЭУ\2011-2012\ФЛЕШКА\27.10.2011\1Межэтническое согласие Приймак\Слайд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86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8676" name="Picture 2" descr="D:\Документы Гилан\КЭУ\2011-2012\ФЛЕШКА\27.10.2011\1Межэтническое согласие Приймак\Слайд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96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9700" name="Picture 2" descr="D:\Документы Гилан\КЭУ\2011-2012\ФЛЕШКА\27.10.2011\1Межэтническое согласие Приймак\Слайд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07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24" name="Picture 2" descr="D:\Документы Гилан\КЭУ\2011-2012\ФЛЕШКА\27.10.2011\1Межэтническое согласие Приймак\Слайд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174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1748" name="Picture 2" descr="D:\Документы Гилан\КЭУ\2011-2012\ФЛЕШКА\27.10.2011\1Межэтническое согласие Приймак\Слайд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277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2772" name="Picture 2" descr="D:\Документы Гилан\КЭУ\2011-2012\ФЛЕШКА\27.10.2011\1Межэтническое согласие Приймак\Слайд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379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3796" name="Picture 2" descr="D:\Документы Гилан\КЭУ\2011-2012\ФЛЕШКА\27.10.2011\1Межэтническое согласие Приймак\Слайд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481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4820" name="Picture 2" descr="D:\Документы Гилан\КЭУ\2011-2012\ФЛЕШКА\27.10.2011\1Межэтническое согласие Приймак\Слайд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err="1" smtClean="0"/>
              <a:t>Сэмюэл</a:t>
            </a:r>
            <a:r>
              <a:rPr lang="ru-RU" dirty="0" smtClean="0"/>
              <a:t> </a:t>
            </a:r>
            <a:r>
              <a:rPr lang="ru-RU" dirty="0" err="1" smtClean="0"/>
              <a:t>Филлипс</a:t>
            </a:r>
            <a:r>
              <a:rPr lang="ru-RU" dirty="0" smtClean="0"/>
              <a:t> </a:t>
            </a:r>
            <a:r>
              <a:rPr lang="ru-RU" dirty="0" err="1" smtClean="0"/>
              <a:t>Хантингтон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19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196" name="Picture 2" descr="C:\Documents and Settings\Администратор\Мои документы\270px-Samuel_P._Huntington_(2004_World_Economic_Forum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3375"/>
            <a:ext cx="74676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58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5844" name="Picture 2" descr="D:\Документы Гилан\КЭУ\2011-2012\ФЛЕШКА\27.10.2011\1Межэтническое согласие Приймак\Слайд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686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6868" name="Picture 2" descr="D:\Документы Гилан\КЭУ\2011-2012\ФЛЕШКА\27.10.2011\1Межэтническое согласие Приймак\Слайд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789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7892" name="Picture 2" descr="D:\Документы Гилан\КЭУ\2011-2012\ФЛЕШКА\27.10.2011\1Межэтническое согласие Приймак\Слайд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891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8916" name="Picture 2" descr="D:\Документы Гилан\КЭУ\2011-2012\ФЛЕШКА\27.10.2011\1Межэтническое согласие Приймак\Слайд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993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9940" name="Picture 2" descr="D:\Документы Гилан\КЭУ\2011-2012\ФЛЕШКА\27.10.2011\1Межэтническое согласие Приймак\Слайд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4096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0964" name="Picture 2" descr="D:\Документы Гилан\КЭУ\2011-2012\ФЛЕШКА\27.10.2011\1Межэтническое согласие Приймак\Слайд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4198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1988" name="Picture 2" descr="D:\Документы Гилан\КЭУ\2011-2012\ФЛЕШКА\27.10.2011\2Религиозный экстремизм\Слайд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4301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3012" name="Picture 2" descr="D:\Документы Гилан\КЭУ\2011-2012\ФЛЕШКА\27.10.2011\2Религиозный экстремизм\Слайд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4403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4036" name="Picture 2" descr="D:\Документы Гилан\КЭУ\2011-2012\ФЛЕШКА\27.10.2011\2Религиозный экстремизм\Слайд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4505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5060" name="Picture 2" descr="D:\Документы Гилан\КЭУ\2011-2012\ФЛЕШКА\27.10.2011\2Религиозный экстремизм\Слайд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7239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Биография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447800"/>
            <a:ext cx="7696200" cy="5019675"/>
          </a:xfrm>
        </p:spPr>
        <p:txBody>
          <a:bodyPr>
            <a:normAutofit fontScale="70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Получил высшее образование в Йельском университете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 в 1948 году — получил степень магистра в Чикагском университете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защитил докторскую диссертацию </a:t>
            </a:r>
            <a:r>
              <a:rPr lang="ru-RU" dirty="0" err="1" smtClean="0"/>
              <a:t>вГарвардском</a:t>
            </a:r>
            <a:r>
              <a:rPr lang="ru-RU" dirty="0" smtClean="0"/>
              <a:t> университете, где и преподавал до конца жизни.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В начале научной карьеры получил известность, прежде всего, как исследователь гражданского контроля над вооружёнными силами и теории модернизации. Основатель и главный редактор журнала «Международная политика»(англ. </a:t>
            </a:r>
            <a:r>
              <a:rPr lang="ru-RU" i="1" dirty="0" err="1" smtClean="0"/>
              <a:t>Foreign</a:t>
            </a:r>
            <a:r>
              <a:rPr lang="ru-RU" i="1" dirty="0" smtClean="0"/>
              <a:t> </a:t>
            </a:r>
            <a:r>
              <a:rPr lang="ru-RU" i="1" dirty="0" err="1" smtClean="0"/>
              <a:t>Policy</a:t>
            </a:r>
            <a:r>
              <a:rPr lang="ru-RU" dirty="0" smtClean="0"/>
              <a:t>).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В 1973 году работал заместителем директора Центра международных отношений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в1977—1978 годах — работал координатором отдела планирования в Совете национальной безопасности США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в 1978—1989 годах — работал директором Центра международных отношений.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Показателем высокого авторитета </a:t>
            </a:r>
            <a:r>
              <a:rPr lang="ru-RU" dirty="0" err="1" smtClean="0"/>
              <a:t>Хантингтона</a:t>
            </a:r>
            <a:r>
              <a:rPr lang="ru-RU" dirty="0" smtClean="0"/>
              <a:t> среди американских политологов является избрание его в 1984—1985 годах вице-президентом, а в 1986—1987 — президентом Американской Ассоциации политических наук.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4608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6084" name="Picture 2" descr="D:\Документы Гилан\КЭУ\2011-2012\ФЛЕШКА\27.10.2011\2Религиозный экстремизм\Слайд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4710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7108" name="Picture 2" descr="D:\Документы Гилан\КЭУ\2011-2012\ФЛЕШКА\27.10.2011\2Религиозный экстремизм\Слайд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4813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8132" name="Picture 2" descr="D:\Документы Гилан\КЭУ\2011-2012\ФЛЕШКА\27.10.2011\2Религиозный экстремизм\Слайд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4915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9156" name="Picture 2" descr="D:\Документы Гилан\КЭУ\2011-2012\ФЛЕШКА\27.10.2011\2Религиозный экстремизм\Слайд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kk-KZ" cap="none" smtClean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Видео</a:t>
            </a:r>
            <a:r>
              <a:rPr lang="ru-RU" cap="none" smtClean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:</a:t>
            </a:r>
          </a:p>
        </p:txBody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>
                <a:latin typeface="Arial" charset="0"/>
              </a:rPr>
              <a:t>В Казахстане заблокировано 150 экстремистских сайтов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512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1204" name="Picture 2" descr="D:\Документы Гилан\КЭУ\2011-2012\ФЛЕШКА\27.10.2011\2Религиозный экстремизм\Слайд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133600"/>
            <a:ext cx="72390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5400" dirty="0" err="1" smtClean="0"/>
              <a:t>Асбат-аль-ансар</a:t>
            </a:r>
            <a:endParaRPr lang="ru-RU" sz="5400" dirty="0"/>
          </a:p>
        </p:txBody>
      </p:sp>
      <p:sp>
        <p:nvSpPr>
          <p:cNvPr id="52227" name="Содержимое 2"/>
          <p:cNvSpPr>
            <a:spLocks noGrp="1"/>
          </p:cNvSpPr>
          <p:nvPr>
            <p:ph idx="1"/>
          </p:nvPr>
        </p:nvSpPr>
        <p:spPr>
          <a:xfrm>
            <a:off x="533400" y="3581400"/>
            <a:ext cx="7239000" cy="904875"/>
          </a:xfrm>
        </p:spPr>
        <p:txBody>
          <a:bodyPr/>
          <a:lstStyle/>
          <a:p>
            <a:pPr algn="ctr" eaLnBrk="1" hangingPunct="1"/>
            <a:r>
              <a:rPr lang="ru-RU" smtClean="0"/>
              <a:t>Абуляисова Алтынай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5325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3252" name="Picture 2" descr="D:\Документы Гилан\КЭУ\2011-2012\ФЛЕШКА\27.10.2011\3Асбат-аль-Ансар\Слайд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542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4276" name="Picture 2" descr="D:\Документы Гилан\КЭУ\2011-2012\ФЛЕШКА\27.10.2011\3Асбат-аль-Ансар\Слайд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552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5300" name="Picture 2" descr="D:\Документы Гилан\КЭУ\2011-2012\ФЛЕШКА\27.10.2011\3Асбат-аль-Ансар\Слайд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7239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Основные работы</a:t>
            </a:r>
            <a:endParaRPr lang="ru-RU" dirty="0"/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«Солдат и государство: теория и политика гражданско-военных отношений» (1957),</a:t>
            </a:r>
          </a:p>
          <a:p>
            <a:pPr eaLnBrk="1" hangingPunct="1"/>
            <a:r>
              <a:rPr lang="ru-RU" smtClean="0"/>
              <a:t>«Политический порядок в изменяющихся обществах» (1968),</a:t>
            </a:r>
          </a:p>
          <a:p>
            <a:pPr eaLnBrk="1" hangingPunct="1"/>
            <a:r>
              <a:rPr lang="ru-RU" smtClean="0"/>
              <a:t>«Третья волна: Демократизация в конце 20 столетия» (1991),</a:t>
            </a:r>
          </a:p>
          <a:p>
            <a:pPr eaLnBrk="1" hangingPunct="1"/>
            <a:r>
              <a:rPr lang="ru-RU" smtClean="0"/>
              <a:t>«Столкновение цивилизаций» (1993),</a:t>
            </a:r>
          </a:p>
          <a:p>
            <a:pPr eaLnBrk="1" hangingPunct="1"/>
            <a:r>
              <a:rPr lang="ru-RU" smtClean="0"/>
              <a:t>«Кто мы? Вызовы американской национальной идентичности» (2004).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563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6324" name="Picture 2" descr="D:\Документы Гилан\КЭУ\2011-2012\ФЛЕШКА\27.10.2011\3Асбат-аль-Ансар\Слайд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5734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7348" name="Picture 2" descr="D:\Документы Гилан\КЭУ\2011-2012\ФЛЕШКА\27.10.2011\3Асбат-аль-Ансар\Слайд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5837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8372" name="Picture 2" descr="D:\Документы Гилан\КЭУ\2011-2012\ФЛЕШКА\27.10.2011\3Асбат-аль-Ансар\Слайд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5939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9396" name="Picture 2" descr="D:\Документы Гилан\КЭУ\2011-2012\ФЛЕШКА\27.10.2011\3Асбат-аль-Ансар\Слайд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6041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0420" name="Picture 2" descr="D:\Документы Гилан\КЭУ\2011-2012\ФЛЕШКА\27.10.2011\3Асбат-аль-Ансар\Слайд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614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1444" name="Picture 2" descr="D:\Документы Гилан\КЭУ\2011-2012\ФЛЕШКА\27.10.2011\3Асбат-аль-Ансар\Слайд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6246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2468" name="Picture 2" descr="D:\Документы Гилан\КЭУ\2011-2012\ФЛЕШКА\27.10.2011\3Асбат-аль-Ансар\Слайд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6349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3492" name="Picture 2" descr="D:\Документы Гилан\КЭУ\2011-2012\ФЛЕШКА\27.10.2011\3Асбат-аль-Ансар\Слайд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6451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4516" name="Picture 2" descr="D:\Документы Гилан\КЭУ\2011-2012\ФЛЕШКА\27.10.2011\3Асбат-аль-Ансар\Слайд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6553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5540" name="Picture 2" descr="D:\Документы Гилан\КЭУ\2011-2012\ФЛЕШКА\27.10.2011\3Асбат-аль-Ансар\Слайд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0" dirty="0" smtClean="0"/>
              <a:t>Столкновение цивилизаций</a:t>
            </a:r>
            <a:br>
              <a:rPr lang="ru-RU" b="0" dirty="0" smtClean="0"/>
            </a:br>
            <a:endParaRPr lang="ru-RU" dirty="0"/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b="1" smtClean="0"/>
              <a:t>Столкновение цивилизаций и преобразование мирового порядка</a:t>
            </a:r>
            <a:r>
              <a:rPr lang="ru-RU" smtClean="0"/>
              <a:t> (1996) — историко-философский трактат Самюэля Хантингтона, посвящённый миру после холодной войны. Эта книга стала продолжением и развитием идей автора, изложенных в его более ранней работе — статье «Столкновение цивилизаций», опубликованной в 1993 году в американском политологическом журнале «Международные отношения»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6656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6564" name="Picture 2" descr="D:\Документы Гилан\КЭУ\2011-2012\ФЛЕШКА\27.10.2011\3Асбат-аль-Ансар\Слайд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6758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7588" name="Picture 2" descr="D:\Документы Гилан\КЭУ\2011-2012\ФЛЕШКА\27.10.2011\4Хизб-ут-Тахрир-уль-Ислами\Слайд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6861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8612" name="Picture 2" descr="D:\Документы Гилан\КЭУ\2011-2012\ФЛЕШКА\27.10.2011\4Хизб-ут-Тахрир-уль-Ислами\Слайд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6963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9636" name="Picture 2" descr="D:\Документы Гилан\КЭУ\2011-2012\ФЛЕШКА\27.10.2011\4Хизб-ут-Тахрир-уль-Ислами\Слайд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7065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0660" name="Picture 2" descr="D:\Документы Гилан\КЭУ\2011-2012\ФЛЕШКА\27.10.2011\4Хизб-ут-Тахрир-уль-Ислами\Слайд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7168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1684" name="Picture 2" descr="D:\Документы Гилан\КЭУ\2011-2012\ФЛЕШКА\27.10.2011\4Хизб-ут-Тахрир-уль-Ислами\Слайд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7270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2708" name="Picture 2" descr="D:\Документы Гилан\КЭУ\2011-2012\ФЛЕШКА\27.10.2011\4Хизб-ут-Тахрир-уль-Ислами\Слайд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7373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3732" name="Picture 2" descr="D:\Документы Гилан\КЭУ\2011-2012\ФЛЕШКА\27.10.2011\4Хизб-ут-Тахрир-уль-Ислами\Слайд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7475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4756" name="Picture 2" descr="D:\Документы Гилан\КЭУ\2011-2012\ФЛЕШКА\27.10.2011\4Хизб-ут-Тахрир-уль-Ислами\Слайд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7577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5780" name="Picture 2" descr="D:\Документы Гилан\КЭУ\2011-2012\ФЛЕШКА\27.10.2011\4Хизб-ут-Тахрир-уль-Ислами\Слайд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291" name="Picture 2" descr="C:\Documents and Settings\Администратор\Мои документы\300px-Civilizations_map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772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Прямоугольник 4"/>
          <p:cNvSpPr>
            <a:spLocks noChangeArrowheads="1"/>
          </p:cNvSpPr>
          <p:nvPr/>
        </p:nvSpPr>
        <p:spPr bwMode="auto">
          <a:xfrm>
            <a:off x="381000" y="3810000"/>
            <a:ext cx="81534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>
                <a:latin typeface="Trebuchet MS" pitchFamily="34" charset="0"/>
              </a:rPr>
              <a:t>Карта этнокультурного разделения цивилизаций, построенная по концепции Хантингтона: </a:t>
            </a:r>
          </a:p>
          <a:p>
            <a:pPr>
              <a:buFont typeface="Arial" charset="0"/>
              <a:buChar char="•"/>
            </a:pPr>
            <a:r>
              <a:rPr lang="ru-RU">
                <a:latin typeface="Trebuchet MS" pitchFamily="34" charset="0"/>
              </a:rPr>
              <a:t>западная культура (тёмно-синий сектор), </a:t>
            </a:r>
          </a:p>
          <a:p>
            <a:pPr>
              <a:buFont typeface="Arial" charset="0"/>
              <a:buChar char="•"/>
            </a:pPr>
            <a:r>
              <a:rPr lang="ru-RU">
                <a:latin typeface="Trebuchet MS" pitchFamily="34" charset="0"/>
              </a:rPr>
              <a:t>латиноамериканская культура (фиолетовый сектор), </a:t>
            </a:r>
          </a:p>
          <a:p>
            <a:pPr>
              <a:buFont typeface="Arial" charset="0"/>
              <a:buChar char="•"/>
            </a:pPr>
            <a:r>
              <a:rPr lang="ru-RU">
                <a:latin typeface="Trebuchet MS" pitchFamily="34" charset="0"/>
              </a:rPr>
              <a:t>японская культура(ярко-красный сектор), </a:t>
            </a:r>
          </a:p>
          <a:p>
            <a:pPr>
              <a:buFont typeface="Arial" charset="0"/>
              <a:buChar char="•"/>
            </a:pPr>
            <a:r>
              <a:rPr lang="ru-RU">
                <a:latin typeface="Trebuchet MS" pitchFamily="34" charset="0"/>
              </a:rPr>
              <a:t>синская культура (тёмно-красный сектор), </a:t>
            </a:r>
          </a:p>
          <a:p>
            <a:pPr>
              <a:buFont typeface="Arial" charset="0"/>
              <a:buChar char="•"/>
            </a:pPr>
            <a:r>
              <a:rPr lang="ru-RU">
                <a:latin typeface="Trebuchet MS" pitchFamily="34" charset="0"/>
              </a:rPr>
              <a:t>индуистская культура (оранжевый сектор), </a:t>
            </a:r>
          </a:p>
          <a:p>
            <a:pPr>
              <a:buFont typeface="Arial" charset="0"/>
              <a:buChar char="•"/>
            </a:pPr>
            <a:r>
              <a:rPr lang="ru-RU">
                <a:latin typeface="Trebuchet MS" pitchFamily="34" charset="0"/>
              </a:rPr>
              <a:t>исламская культура (зелёный сектор),</a:t>
            </a:r>
          </a:p>
          <a:p>
            <a:pPr>
              <a:buFont typeface="Arial" charset="0"/>
              <a:buChar char="•"/>
            </a:pPr>
            <a:r>
              <a:rPr lang="ru-RU">
                <a:latin typeface="Trebuchet MS" pitchFamily="34" charset="0"/>
              </a:rPr>
              <a:t>православная культура (светло-голубой сектор) </a:t>
            </a:r>
          </a:p>
          <a:p>
            <a:pPr>
              <a:buFont typeface="Arial" charset="0"/>
              <a:buChar char="•"/>
            </a:pPr>
            <a:r>
              <a:rPr lang="ru-RU">
                <a:latin typeface="Trebuchet MS" pitchFamily="34" charset="0"/>
              </a:rPr>
              <a:t>африканская культура (коричневый сектор).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768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6804" name="Picture 2" descr="D:\Документы Гилан\КЭУ\2011-2012\ФЛЕШКА\27.10.2011\4Хизб-ут-Тахрир-уль-Ислами\Слайд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7782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7828" name="Picture 2" descr="D:\Документы Гилан\КЭУ\2011-2012\ФЛЕШКА\27.10.2011\4Хизб-ут-Тахрир-уль-Ислами\Слайд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7885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8852" name="Picture 2" descr="D:\Документы Гилан\КЭУ\2011-2012\ФЛЕШКА\27.10.2011\4Хизб-ут-Тахрир-уль-Ислами\Слайд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798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9876" name="Picture 2" descr="D:\Документы Гилан\КЭУ\2011-2012\ФЛЕШКА\27.10.2011\4Хизб-ут-Тахрир-уль-Ислами\Слайд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808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0900" name="Picture 2" descr="D:\Документы Гилан\КЭУ\2011-2012\ФЛЕШКА\27.10.2011\4Хизб-ут-Тахрир-уль-Ислами\Слайд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819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1924" name="Picture 2" descr="D:\Документы Гилан\КЭУ\2011-2012\ФЛЕШКА\27.10.2011\4Хизб-ут-Тахрир-уль-Ислами\Слайд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8294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2948" name="Picture 2" descr="D:\Документы Гилан\КЭУ\2011-2012\ФЛЕШКА\27.10.2011\4Хизб-ут-Тахрир-уль-Ислами\Слайд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8397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3972" name="Picture 2" descr="D:\Документы Гилан\КЭУ\2011-2012\ФЛЕШКА\27.10.2011\4Хизб-ут-Тахрир-уль-Ислами\Слайд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8499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4996" name="Picture 2" descr="D:\Документы Гилан\КЭУ\2011-2012\ФЛЕШКА\27.10.2011\5События в АКТЮбинске.Жумагулова\Слайд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8601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6020" name="Picture 2" descr="D:\Документы Гилан\КЭУ\2011-2012\ФЛЕШКА\27.10.2011\5События в АКТЮбинске.Жумагулова\Слайд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2390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Конфликты между цивилизациями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Хантингтон утверждает, что географическое соседство цивилизаций нередко приводит к их противостоянию и даже конфликтам между ними. Эти конфликты обычно происходят на стыке или аморфно очерченных рубежах цивилизаций. Иногда эти конфликты можно предвидеть исходя из логики развития и взаимодействия цивилизаций.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870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7044" name="Picture 2" descr="D:\Документы Гилан\КЭУ\2011-2012\ФЛЕШКА\27.10.2011\5События в АКТЮбинске.Жумагулова\Слайд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8806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8068" name="Picture 2" descr="D:\Документы Гилан\КЭУ\2011-2012\ФЛЕШКА\27.10.2011\5События в АКТЮбинске.Жумагулова\Слайд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8909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9092" name="Picture 2" descr="D:\Документы Гилан\КЭУ\2011-2012\ФЛЕШКА\27.10.2011\5События в АКТЮбинске.Жумагулова\Слайд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9011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0116" name="Picture 2" descr="D:\Документы Гилан\КЭУ\2011-2012\ФЛЕШКА\27.10.2011\5События в АКТЮбинске.Жумагулова\Слайд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9113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1140" name="Picture 2" descr="D:\Документы Гилан\КЭУ\2011-2012\ФЛЕШКА\27.10.2011\5События в АКТЮбинске.Жумагулова\Слайд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9216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2164" name="Picture 2" descr="D:\Документы Гилан\КЭУ\2011-2012\ФЛЕШКА\27.10.2011\5События в АКТЮбинске.Жумагулова\Слайд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9318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3188" name="Picture 2" descr="D:\Документы Гилан\КЭУ\2011-2012\ФЛЕШКА\27.10.2011\5События в АКТЮбинске.Жумагулова\Слайд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9421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4212" name="Picture 2" descr="D:\Документы Гилан\КЭУ\2011-2012\ФЛЕШКА\27.10.2011\5События в АКТЮбинске.Жумагулова\Слайд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9523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5236" name="Picture 2" descr="D:\Документы Гилан\КЭУ\2011-2012\ФЛЕШКА\27.10.2011\6Сарсембекова Гилан МО-22 - Каддафи\Слайд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9625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6260" name="Picture 2" descr="D:\Документы Гилан\КЭУ\2011-2012\ФЛЕШКА\27.10.2011\6Сарсембекова Гилан МО-22 - Каддафи\Слайд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Основные идеи книги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71600"/>
            <a:ext cx="7239000" cy="4846638"/>
          </a:xfrm>
        </p:spPr>
        <p:txBody>
          <a:bodyPr>
            <a:normAutofit fontScale="850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Цивилизации — это большие конгломераты стран, обладающие какими-либо общими определяющими признаками (культура, язык, религия и т. д.) Как правило, основным определяющим признаком наиболее часто является общность религии.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Цивилизации, в отличие от стран, обычно существуют долгое время — как правило, более тысячелетия.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После возникновения самых ранних цивилизаций, в течение почти трёх тысячелетий между ними не было никаких контактов или эти контакты были очень редкими и ограниченными.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Каждая цивилизация видит себя самым важным центром мира и представляет историю человечества соответственно этому пониманию.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9728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7284" name="Picture 2" descr="D:\Документы Гилан\КЭУ\2011-2012\ФЛЕШКА\27.10.2011\6Сарсембекова Гилан МО-22 - Каддафи\Слайд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9830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8308" name="Picture 2" descr="D:\Документы Гилан\КЭУ\2011-2012\ФЛЕШКА\27.10.2011\6Сарсембекова Гилан МО-22 - Каддафи\Слайд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9933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9332" name="Picture 2" descr="D:\Документы Гилан\КЭУ\2011-2012\ФЛЕШКА\27.10.2011\6Сарсембекова Гилан МО-22 - Каддафи\Слайд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0035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0356" name="Picture 2" descr="D:\Документы Гилан\КЭУ\2011-2012\ФЛЕШКА\27.10.2011\6Сарсембекова Гилан МО-22 - Каддафи\Слайд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0137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1380" name="Picture 2" descr="D:\Документы Гилан\КЭУ\2011-2012\ФЛЕШКА\27.10.2011\6Сарсембекова Гилан МО-22 - Каддафи\Слайд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024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2404" name="Picture 2" descr="D:\Документы Гилан\КЭУ\2011-2012\ФЛЕШКА\27.10.2011\6Сарсембекова Гилан МО-22 - Каддафи\Слайд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0342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3428" name="Picture 2" descr="D:\Документы Гилан\КЭУ\2011-2012\ФЛЕШКА\27.10.2011\6Сарсембекова Гилан МО-22 - Каддафи\Слайд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0445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4452" name="Picture 2" descr="D:\Документы Гилан\КЭУ\2011-2012\ФЛЕШКА\27.10.2011\6Сарсембекова Гилан МО-22 - Каддафи\Слайд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054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5476" name="Picture 2" descr="D:\Документы Гилан\КЭУ\2011-2012\ФЛЕШКА\27.10.2011\6Сарсембекова Гилан МО-22 - Каддафи\Слайд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064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6500" name="Picture 2" descr="D:\Документы Гилан\КЭУ\2011-2012\ФЛЕШКА\27.10.2011\6Сарсембекова Гилан МО-22 - Каддафи\Слайд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519</TotalTime>
  <Words>588</Words>
  <Application>Microsoft Office PowerPoint</Application>
  <PresentationFormat>Экран (4:3)</PresentationFormat>
  <Paragraphs>81</Paragraphs>
  <Slides>132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132</vt:i4>
      </vt:variant>
    </vt:vector>
  </HeadingPairs>
  <TitlesOfParts>
    <vt:vector size="139" baseType="lpstr">
      <vt:lpstr>Arial</vt:lpstr>
      <vt:lpstr>Trebuchet MS</vt:lpstr>
      <vt:lpstr>Wingdings 2</vt:lpstr>
      <vt:lpstr>Wingdings</vt:lpstr>
      <vt:lpstr>Calibri</vt:lpstr>
      <vt:lpstr>Times New Roman</vt:lpstr>
      <vt:lpstr>Изящная</vt:lpstr>
      <vt:lpstr>Презентация PowerPoint</vt:lpstr>
      <vt:lpstr>Концепция Хантингтона «столкновение цивилизаций"</vt:lpstr>
      <vt:lpstr>Сэмюэл Филлипс Хантингтон </vt:lpstr>
      <vt:lpstr>Биография</vt:lpstr>
      <vt:lpstr>Основные работы</vt:lpstr>
      <vt:lpstr>Столкновение цивилизаций </vt:lpstr>
      <vt:lpstr>Презентация PowerPoint</vt:lpstr>
      <vt:lpstr>Конфликты между цивилизациями </vt:lpstr>
      <vt:lpstr>Основные идеи книги </vt:lpstr>
      <vt:lpstr>Основные идеи книги</vt:lpstr>
      <vt:lpstr>Основные идеи книги</vt:lpstr>
      <vt:lpstr>Природа цивилизаций</vt:lpstr>
      <vt:lpstr>Столкновение цивилизаций</vt:lpstr>
      <vt:lpstr>вывод</vt:lpstr>
      <vt:lpstr>ВЫВОД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Видео:</vt:lpstr>
      <vt:lpstr>Презентация PowerPoint</vt:lpstr>
      <vt:lpstr>Асбат-аль-ансар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Концепция Хантингтона «столкновение цивилизаций"</dc:title>
  <dc:creator>ANGEL</dc:creator>
  <cp:lastModifiedBy>ANGEL</cp:lastModifiedBy>
  <cp:revision>68</cp:revision>
  <dcterms:modified xsi:type="dcterms:W3CDTF">2012-02-24T08:56:11Z</dcterms:modified>
</cp:coreProperties>
</file>